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6858000" cy="9906000" type="A4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F640"/>
    <a:srgbClr val="0070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93" autoAdjust="0"/>
  </p:normalViewPr>
  <p:slideViewPr>
    <p:cSldViewPr>
      <p:cViewPr>
        <p:scale>
          <a:sx n="90" d="100"/>
          <a:sy n="90" d="100"/>
        </p:scale>
        <p:origin x="-1464" y="-78"/>
      </p:cViewPr>
      <p:guideLst>
        <p:guide orient="horz" pos="3127"/>
        <p:guide pos="21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5" tIns="49533" rIns="99065" bIns="49533" rtlCol="0"/>
          <a:lstStyle>
            <a:lvl1pPr algn="l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5" tIns="49533" rIns="99065" bIns="49533" rtlCol="0"/>
          <a:lstStyle>
            <a:lvl1pPr algn="r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325D98-02FE-4857-BA6B-40A036EED582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5" tIns="49533" rIns="99065" bIns="4953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5" tIns="49533" rIns="99065" bIns="4953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9065" tIns="49533" rIns="99065" bIns="49533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9065" tIns="49533" rIns="99065" bIns="49533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24A40E-C626-4D01-88B1-2E76EA0BC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43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24A40E-C626-4D01-88B1-2E76EA0BC9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MY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E5B-04D1-4173-BBF8-490F61B5A9B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24A40E-C626-4D01-88B1-2E76EA0BC9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0EEDD-3DB4-4103-80F7-E5583BD9A854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0CE8-CE8D-4ED8-83EA-B71CF0F1D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75FFF-18A7-416B-983D-E81404FF08F0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0CD8-2EE8-4E06-A8AF-641E1CBDA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38536-8C5B-4471-9576-D987D0F4D530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8D3AB-2FF8-4D66-9DB4-40F6BD3F4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B9CEA-3017-4384-8E72-003F9EBC82FD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342D9-C926-49C3-8A57-D8D175F8F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AB25-3FA7-42F0-8236-AFC4FBCEA2D2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C2CB3-30A2-4F5B-8A3B-E66BBF39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0515C-A104-44D8-AB5A-658FC60154C7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FB66-ADEF-4519-97A8-F3B84A920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DD83-4A4C-416F-A662-6399D8A1B232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43B8-2B53-48FA-823A-88EE040FD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3014-4829-477F-8B77-1749620BB480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F5F2-0D2C-40A6-8CF1-B7F6E37B7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BBBE-AA26-47D6-8A5B-DAB087185C7F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C9791-35DE-491F-B6CB-8610B940B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EDF6-2CD8-4E33-93EE-66BC129D6F51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5E73B-F7E3-42E6-B002-1BDBED860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8D0B-53A3-464C-8717-2A06580B718C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409A-18CD-4193-BB0E-F0EE93940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9253D6-07F5-4181-B01F-8456054261D7}" type="datetimeFigureOut">
              <a:rPr lang="en-US"/>
              <a:pPr>
                <a:defRPr/>
              </a:pPr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BA96F-86C2-44B0-AFFC-017CE63F1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66800"/>
            <a:ext cx="6858000" cy="43434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9" name="Picture 5" descr="C:\Users\Administrator\Desktop\BROCHURE\Projec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371600"/>
            <a:ext cx="1648011" cy="609600"/>
          </a:xfrm>
          <a:prstGeom prst="rect">
            <a:avLst/>
          </a:prstGeom>
          <a:noFill/>
          <a:scene3d>
            <a:camera prst="perspectiveFront" fov="5400000">
              <a:rot lat="0" lon="20699996" rev="0"/>
            </a:camera>
            <a:lightRig rig="threePt" dir="t"/>
          </a:scene3d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7696200"/>
            <a:ext cx="1752600" cy="121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7696200"/>
            <a:ext cx="1752600" cy="121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7720445"/>
            <a:ext cx="1752600" cy="11949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592513" y="304800"/>
            <a:ext cx="32654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Interactive Whiteboard</a:t>
            </a:r>
          </a:p>
        </p:txBody>
      </p:sp>
      <p:sp>
        <p:nvSpPr>
          <p:cNvPr id="93" name="Rectangle 92"/>
          <p:cNvSpPr/>
          <p:nvPr/>
        </p:nvSpPr>
        <p:spPr>
          <a:xfrm>
            <a:off x="-20638" y="9867900"/>
            <a:ext cx="6896101" cy="100013"/>
          </a:xfrm>
          <a:prstGeom prst="rect">
            <a:avLst/>
          </a:prstGeom>
          <a:solidFill>
            <a:srgbClr val="00B05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05400" y="1923871"/>
            <a:ext cx="17049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404040"/>
                </a:solidFill>
              </a:rPr>
              <a:t>IB-</a:t>
            </a:r>
            <a:r>
              <a:rPr lang="en-US" altLang="zh-CN" sz="2400" b="1" dirty="0" smtClean="0">
                <a:solidFill>
                  <a:srgbClr val="404040"/>
                </a:solidFill>
              </a:rPr>
              <a:t>89</a:t>
            </a:r>
            <a:r>
              <a:rPr lang="en-US" sz="2400" b="1" dirty="0" smtClean="0">
                <a:solidFill>
                  <a:srgbClr val="404040"/>
                </a:solidFill>
              </a:rPr>
              <a:t>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629400" y="1066801"/>
            <a:ext cx="238623" cy="4343399"/>
          </a:xfrm>
          <a:prstGeom prst="rect">
            <a:avLst/>
          </a:prstGeom>
          <a:solidFill>
            <a:srgbClr val="00B050">
              <a:alpha val="9000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76800" y="3200400"/>
            <a:ext cx="16668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404040"/>
                </a:solidFill>
              </a:rPr>
              <a:t>Large screen </a:t>
            </a:r>
            <a:endParaRPr lang="en-US" sz="1400" b="1" dirty="0" smtClean="0">
              <a:solidFill>
                <a:srgbClr val="404040"/>
              </a:solidFill>
            </a:endParaRPr>
          </a:p>
          <a:p>
            <a:r>
              <a:rPr lang="en-US" sz="1400" b="1" dirty="0" smtClean="0">
                <a:solidFill>
                  <a:srgbClr val="404040"/>
                </a:solidFill>
              </a:rPr>
              <a:t>Active </a:t>
            </a:r>
            <a:r>
              <a:rPr lang="en-US" sz="1400" b="1" dirty="0" smtClean="0">
                <a:solidFill>
                  <a:srgbClr val="404040"/>
                </a:solidFill>
              </a:rPr>
              <a:t>Size:85.4”</a:t>
            </a:r>
            <a:endParaRPr lang="en-US" sz="1400" b="1" dirty="0" smtClean="0">
              <a:solidFill>
                <a:srgbClr val="404040"/>
              </a:solidFill>
            </a:endParaRPr>
          </a:p>
          <a:p>
            <a:r>
              <a:rPr lang="en-US" sz="1400" b="1" dirty="0" smtClean="0">
                <a:solidFill>
                  <a:srgbClr val="404040"/>
                </a:solidFill>
              </a:rPr>
              <a:t>Aspect Ratio:4:3 </a:t>
            </a:r>
          </a:p>
          <a:p>
            <a:endParaRPr lang="en-US" sz="1400" b="1" dirty="0">
              <a:solidFill>
                <a:srgbClr val="404040"/>
              </a:solidFill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638800"/>
            <a:ext cx="1676400" cy="11649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6314" y="5664200"/>
            <a:ext cx="1687286" cy="114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5638800"/>
            <a:ext cx="1752600" cy="116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3" name="TextBox 42"/>
          <p:cNvSpPr txBox="1"/>
          <p:nvPr/>
        </p:nvSpPr>
        <p:spPr>
          <a:xfrm>
            <a:off x="2438400" y="8984159"/>
            <a:ext cx="1752600" cy="5943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Nano Surface</a:t>
            </a:r>
          </a:p>
          <a:p>
            <a:r>
              <a:rPr lang="en-US" sz="1100" dirty="0" smtClean="0">
                <a:sym typeface="+mn-ea"/>
              </a:rPr>
              <a:t>Strong, anti-damage and anti-glare.  </a:t>
            </a:r>
            <a:endParaRPr lang="en-US" sz="11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4419600" y="6858000"/>
            <a:ext cx="22098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Powerful Teaching Software </a:t>
            </a:r>
          </a:p>
          <a:p>
            <a:r>
              <a:rPr lang="en-US" sz="1100" dirty="0" smtClean="0"/>
              <a:t>The provided interactive software provide dozens of useful teaching tools for choice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6000" y="6858000"/>
            <a:ext cx="22098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Finger Gesture Recognition </a:t>
            </a:r>
          </a:p>
          <a:p>
            <a:r>
              <a:rPr lang="en-US" sz="1100" dirty="0" smtClean="0"/>
              <a:t>Use finger gesture to zoom In, zoom out or erase contents, this make operations more simple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4800" y="6858000"/>
            <a:ext cx="1752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Multi Touch </a:t>
            </a:r>
          </a:p>
          <a:p>
            <a:r>
              <a:rPr lang="en-US" sz="1100" dirty="0" smtClean="0"/>
              <a:t>Multi touch, support finger or opaque object to write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1000" y="8984159"/>
            <a:ext cx="19812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Environment-Friendly</a:t>
            </a:r>
          </a:p>
          <a:p>
            <a:r>
              <a:rPr lang="en-US" sz="1100" dirty="0" smtClean="0"/>
              <a:t>No chalk dust is generated, good for teacher and students’ healthy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9600" y="8984159"/>
            <a:ext cx="2286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Modular Design </a:t>
            </a:r>
          </a:p>
          <a:p>
            <a:r>
              <a:rPr lang="en-US" sz="1100" dirty="0" smtClean="0"/>
              <a:t>Easy for maintenance, problematic PCB boards can be easily pulled out and exchanged   </a:t>
            </a:r>
          </a:p>
        </p:txBody>
      </p:sp>
      <p:pic>
        <p:nvPicPr>
          <p:cNvPr id="1045" name="Picture 21" descr="C:\Users\Administrator\Desktop\未标题-6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67200" y="4724400"/>
            <a:ext cx="2590800" cy="863600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3048000" y="4964668"/>
            <a:ext cx="12105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Honored:</a:t>
            </a:r>
            <a:endParaRPr lang="en-US" dirty="0"/>
          </a:p>
        </p:txBody>
      </p:sp>
      <p:pic>
        <p:nvPicPr>
          <p:cNvPr id="29" name="图片 28" descr="IB-90T白板尺寸图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4776" y="1916540"/>
            <a:ext cx="3962400" cy="2655460"/>
          </a:xfrm>
          <a:prstGeom prst="rect">
            <a:avLst/>
          </a:prstGeom>
          <a:scene3d>
            <a:camera prst="perspectiveFront" fov="3900000">
              <a:rot lat="0" lon="20099985" rev="0"/>
            </a:camera>
            <a:lightRig rig="threePt" dir="t"/>
          </a:scene3d>
        </p:spPr>
      </p:pic>
      <p:pic>
        <p:nvPicPr>
          <p:cNvPr id="25" name="Picture 6" descr="C:\Users\Administrator\Desktop\BROCHURE\PENTRA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94731">
            <a:off x="1647169" y="4430537"/>
            <a:ext cx="1737960" cy="194746"/>
          </a:xfrm>
          <a:prstGeom prst="rect">
            <a:avLst/>
          </a:prstGeom>
          <a:noFill/>
          <a:scene3d>
            <a:camera prst="perspectiveFront" fov="5400000">
              <a:rot lat="93015" lon="19804696" rev="347818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1825"/>
            <a:ext cx="6858000" cy="130175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543800"/>
            <a:ext cx="6858000" cy="2362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52400" y="7620000"/>
            <a:ext cx="6567488" cy="2025650"/>
          </a:xfrm>
          <a:prstGeom prst="round2DiagRect">
            <a:avLst/>
          </a:prstGeom>
          <a:solidFill>
            <a:schemeClr val="bg1"/>
          </a:solidFill>
          <a:ln>
            <a:solidFill>
              <a:srgbClr val="0070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7467600"/>
            <a:ext cx="6858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152400" y="7467600"/>
            <a:ext cx="2565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Accessories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304800" y="9220200"/>
            <a:ext cx="6324600" cy="2619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Wall mounts        USB cable        Pens            Pointer      Eraser          Software CD</a:t>
            </a:r>
            <a:endParaRPr lang="en-US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7848600"/>
            <a:ext cx="6567488" cy="0"/>
          </a:xfrm>
          <a:prstGeom prst="line">
            <a:avLst/>
          </a:prstGeom>
          <a:ln w="25400">
            <a:solidFill>
              <a:srgbClr val="007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9866" y="8194675"/>
            <a:ext cx="929934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6875" y="8153400"/>
            <a:ext cx="807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21599961" lon="21599983" rev="16199972"/>
            </a:camera>
            <a:lightRig rig="threePt" dir="t"/>
          </a:scene3d>
        </p:spPr>
      </p:pic>
      <p:pic>
        <p:nvPicPr>
          <p:cNvPr id="153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1900" y="8229600"/>
            <a:ext cx="8763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6551612"/>
            <a:ext cx="53498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04800" y="5738336"/>
            <a:ext cx="6248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Surface Material: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Cold rolled steel surface, anti-damage,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surface, anti-glare, suit for projecting high quality images and inscriptions.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Wick Material: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High density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polyfoam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Back: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Galvanized Steel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Sheet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Administrator\Desktop\Pointer-low res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8001000"/>
            <a:ext cx="76200" cy="1016000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37" name="Picture 6" descr="C:\Users\Administrator\Desktop\Screw-low re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8305800"/>
            <a:ext cx="112870" cy="152399"/>
          </a:xfrm>
          <a:prstGeom prst="rect">
            <a:avLst/>
          </a:prstGeom>
          <a:noFill/>
        </p:spPr>
      </p:pic>
      <p:pic>
        <p:nvPicPr>
          <p:cNvPr id="2056" name="Picture 8" descr="C:\Users\Administrator\Desktop\CD-low res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00600" y="8153400"/>
            <a:ext cx="1016000" cy="762000"/>
          </a:xfrm>
          <a:prstGeom prst="rect">
            <a:avLst/>
          </a:prstGeom>
          <a:noFill/>
        </p:spPr>
      </p:pic>
      <p:pic>
        <p:nvPicPr>
          <p:cNvPr id="2057" name="Picture 9" descr="C:\Users\Administrator\Desktop\bracket 1 low-re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8229600"/>
            <a:ext cx="337328" cy="533400"/>
          </a:xfrm>
          <a:prstGeom prst="rect">
            <a:avLst/>
          </a:prstGeom>
          <a:noFill/>
        </p:spPr>
      </p:pic>
      <p:pic>
        <p:nvPicPr>
          <p:cNvPr id="2058" name="Picture 10" descr="C:\Users\Administrator\Desktop\Explosion Screw-low res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" y="8305800"/>
            <a:ext cx="76200" cy="401637"/>
          </a:xfrm>
          <a:prstGeom prst="rect">
            <a:avLst/>
          </a:prstGeom>
          <a:noFill/>
          <a:scene3d>
            <a:camera prst="orthographicFront">
              <a:rot lat="0" lon="0" rev="17400000"/>
            </a:camera>
            <a:lightRig rig="threePt" dir="t"/>
          </a:scene3d>
        </p:spPr>
      </p:pic>
      <p:pic>
        <p:nvPicPr>
          <p:cNvPr id="2059" name="Picture 11" descr="C:\Users\Administrator\Desktop\胶塞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" y="8686800"/>
            <a:ext cx="69797" cy="228600"/>
          </a:xfrm>
          <a:prstGeom prst="rect">
            <a:avLst/>
          </a:prstGeom>
          <a:noFill/>
        </p:spPr>
      </p:pic>
      <p:pic>
        <p:nvPicPr>
          <p:cNvPr id="2060" name="Picture 12" descr="C:\Users\Administrator\Desktop\Screw-small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" y="8686800"/>
            <a:ext cx="76200" cy="343146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838200" y="8915400"/>
            <a:ext cx="375424" cy="24622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000" b="1" dirty="0" smtClean="0"/>
              <a:t>X 4</a:t>
            </a:r>
            <a:endParaRPr lang="en-US" sz="1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65340" y="838200"/>
            <a:ext cx="228600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404040"/>
                </a:solidFill>
              </a:rPr>
              <a:t>8</a:t>
            </a:r>
            <a:r>
              <a:rPr lang="en-US" altLang="zh-CN" sz="1100" b="1" dirty="0" smtClean="0">
                <a:solidFill>
                  <a:srgbClr val="404040"/>
                </a:solidFill>
              </a:rPr>
              <a:t>9</a:t>
            </a:r>
            <a:r>
              <a:rPr lang="en-US" sz="1100" b="1" dirty="0" smtClean="0">
                <a:solidFill>
                  <a:srgbClr val="404040"/>
                </a:solidFill>
              </a:rPr>
              <a:t>” </a:t>
            </a:r>
            <a:r>
              <a:rPr lang="en-US" sz="1100" b="1" dirty="0">
                <a:solidFill>
                  <a:srgbClr val="404040"/>
                </a:solidFill>
              </a:rPr>
              <a:t>4:3 Interactive Whiteboard</a:t>
            </a:r>
          </a:p>
          <a:p>
            <a:r>
              <a:rPr lang="en-US" sz="1100" b="1" dirty="0" smtClean="0">
                <a:solidFill>
                  <a:srgbClr val="00B050"/>
                </a:solidFill>
              </a:rPr>
              <a:t>IB-8</a:t>
            </a:r>
            <a:r>
              <a:rPr lang="en-US" altLang="zh-CN" sz="1100" b="1" dirty="0">
                <a:solidFill>
                  <a:srgbClr val="00B050"/>
                </a:solidFill>
              </a:rPr>
              <a:t>9</a:t>
            </a:r>
            <a:r>
              <a:rPr lang="en-US" altLang="zh-CN" sz="1100" b="1" dirty="0" smtClean="0">
                <a:solidFill>
                  <a:srgbClr val="00B050"/>
                </a:solidFill>
              </a:rPr>
              <a:t>T </a:t>
            </a:r>
            <a:endParaRPr lang="en-US" sz="1100" b="1" dirty="0" smtClean="0">
              <a:solidFill>
                <a:srgbClr val="00B050"/>
              </a:solidFill>
            </a:endParaRPr>
          </a:p>
          <a:p>
            <a:r>
              <a:rPr lang="en-US" sz="1100" dirty="0" smtClean="0">
                <a:solidFill>
                  <a:srgbClr val="404040"/>
                </a:solidFill>
              </a:rPr>
              <a:t>Total </a:t>
            </a:r>
            <a:r>
              <a:rPr lang="en-US" sz="1100" dirty="0">
                <a:solidFill>
                  <a:srgbClr val="404040"/>
                </a:solidFill>
              </a:rPr>
              <a:t>Area Size: </a:t>
            </a:r>
            <a:r>
              <a:rPr lang="en-US" sz="1100" dirty="0" smtClean="0">
                <a:solidFill>
                  <a:srgbClr val="404040"/>
                </a:solidFill>
              </a:rPr>
              <a:t>1</a:t>
            </a:r>
            <a:r>
              <a:rPr lang="en-US" altLang="zh-CN" sz="1100" dirty="0" smtClean="0">
                <a:solidFill>
                  <a:srgbClr val="404040"/>
                </a:solidFill>
              </a:rPr>
              <a:t>80</a:t>
            </a:r>
            <a:r>
              <a:rPr lang="en-US" sz="1100" dirty="0" smtClean="0">
                <a:solidFill>
                  <a:srgbClr val="404040"/>
                </a:solidFill>
              </a:rPr>
              <a:t>7x 1</a:t>
            </a:r>
            <a:r>
              <a:rPr lang="en-US" altLang="zh-CN" sz="1100" dirty="0" smtClean="0">
                <a:solidFill>
                  <a:srgbClr val="404040"/>
                </a:solidFill>
              </a:rPr>
              <a:t>366</a:t>
            </a:r>
            <a:r>
              <a:rPr lang="en-US" sz="1100" dirty="0" smtClean="0">
                <a:solidFill>
                  <a:srgbClr val="404040"/>
                </a:solidFill>
              </a:rPr>
              <a:t>mm </a:t>
            </a:r>
          </a:p>
          <a:p>
            <a:r>
              <a:rPr lang="en-US" sz="1100" dirty="0">
                <a:solidFill>
                  <a:srgbClr val="404040"/>
                </a:solidFill>
              </a:rPr>
              <a:t> </a:t>
            </a:r>
            <a:r>
              <a:rPr lang="en-US" sz="1100" dirty="0" smtClean="0">
                <a:solidFill>
                  <a:srgbClr val="404040"/>
                </a:solidFill>
              </a:rPr>
              <a:t>Active </a:t>
            </a:r>
            <a:r>
              <a:rPr lang="en-US" sz="1100" dirty="0">
                <a:solidFill>
                  <a:srgbClr val="404040"/>
                </a:solidFill>
              </a:rPr>
              <a:t>Size: </a:t>
            </a:r>
            <a:r>
              <a:rPr lang="en-US" sz="1100" dirty="0" smtClean="0">
                <a:solidFill>
                  <a:srgbClr val="404040"/>
                </a:solidFill>
              </a:rPr>
              <a:t>1742 </a:t>
            </a:r>
            <a:r>
              <a:rPr lang="en-US" sz="1100" dirty="0">
                <a:solidFill>
                  <a:srgbClr val="404040"/>
                </a:solidFill>
              </a:rPr>
              <a:t>x </a:t>
            </a:r>
            <a:r>
              <a:rPr lang="en-US" sz="1100" dirty="0" smtClean="0">
                <a:solidFill>
                  <a:srgbClr val="404040"/>
                </a:solidFill>
              </a:rPr>
              <a:t>1302 </a:t>
            </a:r>
            <a:r>
              <a:rPr lang="en-US" sz="1100" dirty="0">
                <a:solidFill>
                  <a:srgbClr val="404040"/>
                </a:solidFill>
              </a:rPr>
              <a:t>mm </a:t>
            </a:r>
            <a:endParaRPr lang="en-US" sz="1100" dirty="0" smtClean="0">
              <a:solidFill>
                <a:srgbClr val="404040"/>
              </a:solidFill>
            </a:endParaRPr>
          </a:p>
          <a:p>
            <a:r>
              <a:rPr lang="en-US" sz="1100" dirty="0" smtClean="0">
                <a:solidFill>
                  <a:srgbClr val="404040"/>
                </a:solidFill>
              </a:rPr>
              <a:t>Total Area Diagonal </a:t>
            </a:r>
            <a:r>
              <a:rPr lang="en-US" sz="1100" dirty="0">
                <a:solidFill>
                  <a:srgbClr val="404040"/>
                </a:solidFill>
              </a:rPr>
              <a:t>Size: </a:t>
            </a:r>
            <a:r>
              <a:rPr lang="en-US" sz="1100" dirty="0" smtClean="0">
                <a:solidFill>
                  <a:srgbClr val="404040"/>
                </a:solidFill>
              </a:rPr>
              <a:t>89.2” </a:t>
            </a:r>
          </a:p>
          <a:p>
            <a:r>
              <a:rPr lang="en-US" sz="1100" dirty="0" smtClean="0">
                <a:solidFill>
                  <a:srgbClr val="404040"/>
                </a:solidFill>
              </a:rPr>
              <a:t> Active Diagonal Size: 85.4” </a:t>
            </a:r>
            <a:endParaRPr lang="en-US" sz="1100" dirty="0">
              <a:solidFill>
                <a:srgbClr val="404040"/>
              </a:solidFill>
            </a:endParaRPr>
          </a:p>
          <a:p>
            <a:r>
              <a:rPr lang="en-US" sz="1100" dirty="0" smtClean="0">
                <a:solidFill>
                  <a:srgbClr val="404040"/>
                </a:solidFill>
              </a:rPr>
              <a:t> Aspect </a:t>
            </a:r>
            <a:r>
              <a:rPr lang="en-US" sz="1100" dirty="0">
                <a:solidFill>
                  <a:srgbClr val="404040"/>
                </a:solidFill>
              </a:rPr>
              <a:t>Ratio:  4:3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83941"/>
            <a:ext cx="5638800" cy="3681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0078" y="750887"/>
            <a:ext cx="6869113" cy="915511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9361180"/>
              </p:ext>
            </p:extLst>
          </p:nvPr>
        </p:nvGraphicFramePr>
        <p:xfrm>
          <a:off x="285728" y="1595414"/>
          <a:ext cx="6080760" cy="5337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680"/>
                <a:gridCol w="406908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Hardware Special Features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Gesture recognition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effectLst/>
                        </a:rPr>
                        <a:t>Technology</a:t>
                      </a:r>
                      <a:endParaRPr lang="en-US" sz="1100" dirty="0" smtClean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Infrared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Calibration</a:t>
                      </a:r>
                      <a:endParaRPr lang="en-US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4 points, 9 points</a:t>
                      </a:r>
                      <a:endParaRPr lang="en-US" sz="1200" baseline="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dirty="0" smtClean="0">
                          <a:effectLst/>
                        </a:rPr>
                        <a:t>Touch</a:t>
                      </a:r>
                      <a:r>
                        <a:rPr lang="en-US" sz="1100" baseline="0" dirty="0" smtClean="0">
                          <a:effectLst/>
                        </a:rPr>
                        <a:t> Point </a:t>
                      </a:r>
                      <a:endParaRPr lang="en-US" sz="1050" dirty="0" smtClean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10 touch  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effectLst/>
                        </a:rPr>
                        <a:t>Cursor Speed</a:t>
                      </a:r>
                      <a:endParaRPr lang="en-US" sz="1100" dirty="0" smtClean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180 dot/s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Display ratio</a:t>
                      </a: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4:3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Resolution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32768 x 32768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Positioning Accuracy</a:t>
                      </a: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&lt;2mm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Connecting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Port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USB 2.0  USB 1.1  USB 3.0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Response rate</a:t>
                      </a: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6 milliseconds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Protection against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noise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subject to AD/ magnetic interference.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Interactive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tray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tray with pockets for markers 4 colors and eraser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the color of the raised marker. Have the ability to simultaneous use of markers of different colors. Software with self-diagnosis function of the infrared field. Plug &amp; Play</a:t>
                      </a:r>
                      <a:endParaRPr lang="zh-CN" alt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 indicator.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View Angle</a:t>
                      </a: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 Horizontal 170°, vertical 160°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Operating System</a:t>
                      </a: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Windows 2000, Windows XP, Windows Vista, Windows 7, Windows 8.1,Windows 10, Linux, Mac, Android 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Connection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USB cable, wireless module (optional)</a:t>
                      </a:r>
                      <a:endParaRPr lang="en-US" sz="1200" baseline="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Power Supply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USB power supply </a:t>
                      </a:r>
                      <a:r>
                        <a:rPr lang="en-US" sz="1200" baseline="0" dirty="0" smtClean="0">
                          <a:effectLst/>
                        </a:rPr>
                        <a:t> DC 4.6V- 5.0V &lt;1W ( 100mA at 5V)</a:t>
                      </a: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Working</a:t>
                      </a:r>
                      <a:r>
                        <a:rPr lang="en-US" sz="1200" baseline="0" dirty="0" smtClean="0">
                          <a:effectLst/>
                        </a:rPr>
                        <a:t> Condition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Indoor</a:t>
                      </a:r>
                      <a:r>
                        <a:rPr lang="en-US" sz="1200" baseline="0" dirty="0" smtClean="0">
                          <a:effectLst/>
                        </a:rPr>
                        <a:t> or Outdoor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Storage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Temperature: </a:t>
                      </a:r>
                      <a:r>
                        <a:rPr lang="en-US" sz="1200" dirty="0" smtClean="0">
                          <a:effectLst/>
                        </a:rPr>
                        <a:t>-</a:t>
                      </a:r>
                      <a:r>
                        <a:rPr lang="en-US" sz="1100" dirty="0" smtClean="0">
                          <a:effectLst/>
                        </a:rPr>
                        <a:t>30°C~60°C  </a:t>
                      </a:r>
                      <a:r>
                        <a:rPr lang="en-US" sz="1100" dirty="0">
                          <a:effectLst/>
                        </a:rPr>
                        <a:t>Humidity: 0%~95%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Operation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Temperature</a:t>
                      </a:r>
                      <a:r>
                        <a:rPr lang="en-US" sz="1200" dirty="0" smtClean="0">
                          <a:effectLst/>
                        </a:rPr>
                        <a:t>: </a:t>
                      </a:r>
                      <a:r>
                        <a:rPr lang="en-US" sz="1100" dirty="0" smtClean="0">
                          <a:effectLst/>
                        </a:rPr>
                        <a:t>-10°C~45°C     </a:t>
                      </a:r>
                      <a:r>
                        <a:rPr lang="en-US" sz="1100" dirty="0">
                          <a:effectLst/>
                        </a:rPr>
                        <a:t>Humidity: </a:t>
                      </a:r>
                      <a:r>
                        <a:rPr lang="en-US" sz="1100" dirty="0" smtClean="0">
                          <a:effectLst/>
                        </a:rPr>
                        <a:t>10%~90%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Installation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Wall </a:t>
                      </a:r>
                      <a:r>
                        <a:rPr lang="en-US" sz="1200" dirty="0" smtClean="0">
                          <a:effectLst/>
                        </a:rPr>
                        <a:t>mounted, </a:t>
                      </a:r>
                      <a:r>
                        <a:rPr lang="en-US" sz="1200" dirty="0">
                          <a:effectLst/>
                        </a:rPr>
                        <a:t>cabinets, </a:t>
                      </a:r>
                      <a:r>
                        <a:rPr lang="en-US" sz="1200" dirty="0" smtClean="0">
                          <a:effectLst/>
                        </a:rPr>
                        <a:t>mobile</a:t>
                      </a:r>
                      <a:r>
                        <a:rPr lang="en-US" sz="1200" baseline="0" dirty="0" smtClean="0">
                          <a:effectLst/>
                        </a:rPr>
                        <a:t> stand (optional)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13">
                        <a:alpha val="52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604" y="1023910"/>
            <a:ext cx="3657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TECHNICAL SPECIFICATIONS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66" y="7096140"/>
            <a:ext cx="3657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PHYSICAL SPECIFICATIONS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041672"/>
              </p:ext>
            </p:extLst>
          </p:nvPr>
        </p:nvGraphicFramePr>
        <p:xfrm>
          <a:off x="285728" y="7524768"/>
          <a:ext cx="6080124" cy="1758696"/>
        </p:xfrm>
        <a:graphic>
          <a:graphicData uri="http://schemas.openxmlformats.org/drawingml/2006/table">
            <a:tbl>
              <a:tblPr/>
              <a:tblGrid>
                <a:gridCol w="2000264"/>
                <a:gridCol w="4079860"/>
              </a:tblGrid>
              <a:tr h="28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IB-89T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9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Overall Size (mm)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1807x 1366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Overall Diagonal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(inch)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Aspect Ratio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4:3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Board Weight (kg)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Gross Weight (kg)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0"/>
                          <a:cs typeface="Times New Roman" pitchFamily="18" charset="0"/>
                        </a:rPr>
                        <a:t>36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Product Dimension (mm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1807x 1366 x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34mm 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Packed Size (mm)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1927 x 1485 x 90 mm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04" y="809596"/>
            <a:ext cx="3657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SOFTWARE FUNCTIONS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041672"/>
              </p:ext>
            </p:extLst>
          </p:nvPr>
        </p:nvGraphicFramePr>
        <p:xfrm>
          <a:off x="428604" y="1238224"/>
          <a:ext cx="6080124" cy="6053201"/>
        </p:xfrm>
        <a:graphic>
          <a:graphicData uri="http://schemas.openxmlformats.org/drawingml/2006/table">
            <a:tbl>
              <a:tblPr/>
              <a:tblGrid>
                <a:gridCol w="2000264"/>
                <a:gridCol w="4079860"/>
              </a:tblGrid>
              <a:tr h="28651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IB-89T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9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Modes of operation</a:t>
                      </a:r>
                      <a:endParaRPr kumimoji="0" lang="zh-CN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control (mouse), abstract, full screen, a window and a transparent layer. Preparation and preservation of lessons: Virtual instruments for precise operations: Guarantee at least 3 years 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Preparation and preservation of lessons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rotating, moving and resizing objects, including adding comments and snapshots of the screen; progressive playback actions on objects; automatic recognition and optimization of geometric shapes and polygons; add hyperlinks to objects; giving transparency of objects; inserting patterns and images in the background and use; organization of pages; gallery; Move objects from page to page, or from one application to another; attachment files; saving files in various formats (e.g., PDF or HTML); saving pages as a separate image files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eg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, JPEG or GIF); mesh configuration page; insert animation files from the gallery, and add their own files; a wide variety of drawing tools that differ by connection type, style, letters, type, dashed lines, etc .; Showing information with the effects of imposing shadows and lighting. The curtain, spotlight, magnifier to increase the individual sites. Access to most applications through a software control panel. Floating instruments.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Virtual instruments for precise operations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a compass, a triangle, a ruler and protractor. Enter text with the on-screen keyboard. Automatic export to Office formats, on the web sending by email. Setting palette. The program supports the ability to play different files at the same time. Software support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multivideo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 lets you play in different threads and freely adjust them. The window size can be changed by moving the cursor around the screen. To make full screen, double-click on it. During video playback, you can use the notes on the screen.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041672"/>
              </p:ext>
            </p:extLst>
          </p:nvPr>
        </p:nvGraphicFramePr>
        <p:xfrm>
          <a:off x="428604" y="7524768"/>
          <a:ext cx="6080124" cy="210312"/>
        </p:xfrm>
        <a:graphic>
          <a:graphicData uri="http://schemas.openxmlformats.org/drawingml/2006/table">
            <a:tbl>
              <a:tblPr/>
              <a:tblGrid>
                <a:gridCol w="2000264"/>
                <a:gridCol w="4079860"/>
              </a:tblGrid>
              <a:tr h="9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Warranty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3 years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13">
                        <a:alpha val="5215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769</Words>
  <Application>Microsoft Office PowerPoint</Application>
  <PresentationFormat>A4 纸张(210x297 毫米)</PresentationFormat>
  <Paragraphs>103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 wheeeeeeeeeeeeeeeeeeeeeeee</dc:creator>
  <cp:lastModifiedBy>Sky123.Org</cp:lastModifiedBy>
  <cp:revision>306</cp:revision>
  <dcterms:created xsi:type="dcterms:W3CDTF">2013-12-31T03:54:00Z</dcterms:created>
  <dcterms:modified xsi:type="dcterms:W3CDTF">2016-08-24T16:31:35Z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2052-10.1.0.5777</vt:lpwstr>
  </property>
</Properties>
</file>