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7" r:id="rId4"/>
    <p:sldId id="259" r:id="rId5"/>
  </p:sldIdLst>
  <p:sldSz cx="6858000" cy="9906000" type="A4"/>
  <p:notesSz cx="7104063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00F640"/>
    <a:srgbClr val="00701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2393" autoAdjust="0"/>
  </p:normalViewPr>
  <p:slideViewPr>
    <p:cSldViewPr>
      <p:cViewPr>
        <p:scale>
          <a:sx n="90" d="100"/>
          <a:sy n="90" d="100"/>
        </p:scale>
        <p:origin x="-1464" y="-78"/>
      </p:cViewPr>
      <p:guideLst>
        <p:guide orient="horz" pos="3127"/>
        <p:guide pos="21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8427" cy="511731"/>
          </a:xfrm>
          <a:prstGeom prst="rect">
            <a:avLst/>
          </a:prstGeom>
        </p:spPr>
        <p:txBody>
          <a:bodyPr vert="horz" lIns="99065" tIns="49533" rIns="99065" bIns="49533" rtlCol="0"/>
          <a:lstStyle>
            <a:lvl1pPr algn="l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3" y="1"/>
            <a:ext cx="3078427" cy="511731"/>
          </a:xfrm>
          <a:prstGeom prst="rect">
            <a:avLst/>
          </a:prstGeom>
        </p:spPr>
        <p:txBody>
          <a:bodyPr vert="horz" lIns="99065" tIns="49533" rIns="99065" bIns="49533" rtlCol="0"/>
          <a:lstStyle>
            <a:lvl1pPr algn="r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7325D98-02FE-4857-BA6B-40A036EED582}" type="datetimeFigureOut">
              <a:rPr lang="en-US"/>
              <a:pPr>
                <a:defRPr/>
              </a:pPr>
              <a:t>8/24/2016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24088" y="768350"/>
            <a:ext cx="265588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5" tIns="49533" rIns="99065" bIns="49533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861442"/>
            <a:ext cx="5683250" cy="4605576"/>
          </a:xfrm>
          <a:prstGeom prst="rect">
            <a:avLst/>
          </a:prstGeom>
        </p:spPr>
        <p:txBody>
          <a:bodyPr vert="horz" lIns="99065" tIns="49533" rIns="99065" bIns="49533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8427" cy="511731"/>
          </a:xfrm>
          <a:prstGeom prst="rect">
            <a:avLst/>
          </a:prstGeom>
        </p:spPr>
        <p:txBody>
          <a:bodyPr vert="horz" lIns="99065" tIns="49533" rIns="99065" bIns="49533" rtlCol="0" anchor="b"/>
          <a:lstStyle>
            <a:lvl1pPr algn="l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3" y="9721107"/>
            <a:ext cx="3078427" cy="511731"/>
          </a:xfrm>
          <a:prstGeom prst="rect">
            <a:avLst/>
          </a:prstGeom>
        </p:spPr>
        <p:txBody>
          <a:bodyPr vert="horz" lIns="99065" tIns="49533" rIns="99065" bIns="49533" rtlCol="0" anchor="b"/>
          <a:lstStyle>
            <a:lvl1pPr algn="r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424A40E-C626-4D01-88B1-2E76EA0BC9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84358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24A40E-C626-4D01-88B1-2E76EA0BC94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en-MY" dirty="0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964BE5B-04D1-4173-BBF8-490F61B5A9B0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24A40E-C626-4D01-88B1-2E76EA0BC94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0EEDD-3DB4-4103-80F7-E5583BD9A854}" type="datetimeFigureOut">
              <a:rPr lang="en-US"/>
              <a:pPr>
                <a:defRPr/>
              </a:pPr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60CE8-CE8D-4ED8-83EA-B71CF0F1DD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75FFF-18A7-416B-983D-E81404FF08F0}" type="datetimeFigureOut">
              <a:rPr lang="en-US"/>
              <a:pPr>
                <a:defRPr/>
              </a:pPr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E0CD8-2EE8-4E06-A8AF-641E1CBDA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38536-8C5B-4471-9576-D987D0F4D530}" type="datetimeFigureOut">
              <a:rPr lang="en-US"/>
              <a:pPr>
                <a:defRPr/>
              </a:pPr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8D3AB-2FF8-4D66-9DB4-40F6BD3F4B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B9CEA-3017-4384-8E72-003F9EBC82FD}" type="datetimeFigureOut">
              <a:rPr lang="en-US"/>
              <a:pPr>
                <a:defRPr/>
              </a:pPr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342D9-C926-49C3-8A57-D8D175F8F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BAB25-3FA7-42F0-8236-AFC4FBCEA2D2}" type="datetimeFigureOut">
              <a:rPr lang="en-US"/>
              <a:pPr>
                <a:defRPr/>
              </a:pPr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C2CB3-30A2-4F5B-8A3B-E66BBF398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0515C-A104-44D8-AB5A-658FC60154C7}" type="datetimeFigureOut">
              <a:rPr lang="en-US"/>
              <a:pPr>
                <a:defRPr/>
              </a:pPr>
              <a:t>8/24/2016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6FB66-ADEF-4519-97A8-F3B84A9207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ADD83-4A4C-416F-A662-6399D8A1B232}" type="datetimeFigureOut">
              <a:rPr lang="en-US"/>
              <a:pPr>
                <a:defRPr/>
              </a:pPr>
              <a:t>8/24/2016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B43B8-2B53-48FA-823A-88EE040FD4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A3014-4829-477F-8B77-1749620BB480}" type="datetimeFigureOut">
              <a:rPr lang="en-US"/>
              <a:pPr>
                <a:defRPr/>
              </a:pPr>
              <a:t>8/24/2016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FF5F2-0D2C-40A6-8CF1-B7F6E37B7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BBBE-AA26-47D6-8A5B-DAB087185C7F}" type="datetimeFigureOut">
              <a:rPr lang="en-US"/>
              <a:pPr>
                <a:defRPr/>
              </a:pPr>
              <a:t>8/24/2016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C9791-35DE-491F-B6CB-8610B940B6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6EDF6-2CD8-4E33-93EE-66BC129D6F51}" type="datetimeFigureOut">
              <a:rPr lang="en-US"/>
              <a:pPr>
                <a:defRPr/>
              </a:pPr>
              <a:t>8/24/2016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5E73B-F7E3-42E6-B002-1BDBED860F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88D0B-53A3-464C-8717-2A06580B718C}" type="datetimeFigureOut">
              <a:rPr lang="en-US"/>
              <a:pPr>
                <a:defRPr/>
              </a:pPr>
              <a:t>8/24/2016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4409A-18CD-4193-BB0E-F0EE93940D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89253D6-07F5-4181-B01F-8456054261D7}" type="datetimeFigureOut">
              <a:rPr lang="en-US"/>
              <a:pPr>
                <a:defRPr/>
              </a:pPr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BBA96F-86C2-44B0-AFFC-017CE63F15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066800"/>
            <a:ext cx="6858000" cy="4343400"/>
          </a:xfrm>
          <a:prstGeom prst="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  <a:lin ang="5400000" scaled="0"/>
          </a:gradFill>
          <a:ln>
            <a:noFill/>
          </a:ln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029" name="Picture 5" descr="C:\Users\Administrator\Desktop\BROCHURE\Projecto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1371600"/>
            <a:ext cx="1648011" cy="609600"/>
          </a:xfrm>
          <a:prstGeom prst="rect">
            <a:avLst/>
          </a:prstGeom>
          <a:noFill/>
          <a:scene3d>
            <a:camera prst="perspectiveFront" fov="5400000">
              <a:rot lat="0" lon="20699996" rev="0"/>
            </a:camera>
            <a:lightRig rig="threePt" dir="t"/>
          </a:scene3d>
        </p:spPr>
      </p:pic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7696200"/>
            <a:ext cx="1752600" cy="12192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7696200"/>
            <a:ext cx="1752600" cy="12192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14600" y="7720445"/>
            <a:ext cx="1752600" cy="119495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3592513" y="304800"/>
            <a:ext cx="3265487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Interactive Whiteboard</a:t>
            </a:r>
          </a:p>
        </p:txBody>
      </p:sp>
      <p:sp>
        <p:nvSpPr>
          <p:cNvPr id="93" name="Rectangle 92"/>
          <p:cNvSpPr/>
          <p:nvPr/>
        </p:nvSpPr>
        <p:spPr>
          <a:xfrm>
            <a:off x="-20638" y="9867900"/>
            <a:ext cx="6896101" cy="100013"/>
          </a:xfrm>
          <a:prstGeom prst="rect">
            <a:avLst/>
          </a:prstGeom>
          <a:solidFill>
            <a:srgbClr val="00B050">
              <a:alpha val="9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5105400" y="1923871"/>
            <a:ext cx="1704975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 sz="2400" b="1" dirty="0" smtClean="0">
                <a:solidFill>
                  <a:srgbClr val="404040"/>
                </a:solidFill>
              </a:rPr>
              <a:t>IB-</a:t>
            </a:r>
            <a:r>
              <a:rPr lang="en-US" altLang="zh-CN" sz="2400" b="1" dirty="0" smtClean="0">
                <a:solidFill>
                  <a:srgbClr val="404040"/>
                </a:solidFill>
              </a:rPr>
              <a:t>89</a:t>
            </a:r>
            <a:r>
              <a:rPr lang="en-US" sz="2400" b="1" dirty="0" smtClean="0">
                <a:solidFill>
                  <a:srgbClr val="404040"/>
                </a:solidFill>
              </a:rPr>
              <a:t>T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629400" y="1066801"/>
            <a:ext cx="238623" cy="4343399"/>
          </a:xfrm>
          <a:prstGeom prst="rect">
            <a:avLst/>
          </a:prstGeom>
          <a:solidFill>
            <a:srgbClr val="00B050">
              <a:alpha val="90000"/>
            </a:srgb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876800" y="3200400"/>
            <a:ext cx="166687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404040"/>
                </a:solidFill>
              </a:rPr>
              <a:t>Large screen </a:t>
            </a:r>
            <a:endParaRPr lang="en-US" sz="1400" b="1" dirty="0" smtClean="0">
              <a:solidFill>
                <a:srgbClr val="404040"/>
              </a:solidFill>
            </a:endParaRPr>
          </a:p>
          <a:p>
            <a:r>
              <a:rPr lang="en-US" sz="1400" b="1" dirty="0" smtClean="0">
                <a:solidFill>
                  <a:srgbClr val="404040"/>
                </a:solidFill>
              </a:rPr>
              <a:t>Active </a:t>
            </a:r>
            <a:r>
              <a:rPr lang="en-US" sz="1400" b="1" dirty="0" smtClean="0">
                <a:solidFill>
                  <a:srgbClr val="404040"/>
                </a:solidFill>
              </a:rPr>
              <a:t>Size:85.4”</a:t>
            </a:r>
            <a:endParaRPr lang="en-US" sz="1400" b="1" dirty="0" smtClean="0">
              <a:solidFill>
                <a:srgbClr val="404040"/>
              </a:solidFill>
            </a:endParaRPr>
          </a:p>
          <a:p>
            <a:r>
              <a:rPr lang="en-US" sz="1400" b="1" dirty="0" smtClean="0">
                <a:solidFill>
                  <a:srgbClr val="404040"/>
                </a:solidFill>
              </a:rPr>
              <a:t>Aspect Ratio:4:3 </a:t>
            </a:r>
          </a:p>
          <a:p>
            <a:endParaRPr lang="en-US" sz="1400" b="1" dirty="0">
              <a:solidFill>
                <a:srgbClr val="404040"/>
              </a:solidFill>
            </a:endParaRPr>
          </a:p>
        </p:txBody>
      </p:sp>
      <p:pic>
        <p:nvPicPr>
          <p:cNvPr id="8" name="Picture 1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0" y="5638800"/>
            <a:ext cx="1676400" cy="116490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46314" y="5664200"/>
            <a:ext cx="1687286" cy="1143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514600" y="5638800"/>
            <a:ext cx="1752600" cy="1168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3" name="TextBox 42"/>
          <p:cNvSpPr txBox="1"/>
          <p:nvPr/>
        </p:nvSpPr>
        <p:spPr>
          <a:xfrm>
            <a:off x="2438400" y="8984159"/>
            <a:ext cx="1752600" cy="5943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100" b="1" dirty="0" smtClean="0">
                <a:solidFill>
                  <a:srgbClr val="00B050"/>
                </a:solidFill>
              </a:rPr>
              <a:t>Nano Surface</a:t>
            </a:r>
          </a:p>
          <a:p>
            <a:r>
              <a:rPr lang="en-US" sz="1100" dirty="0" smtClean="0">
                <a:sym typeface="+mn-ea"/>
              </a:rPr>
              <a:t>Strong, anti-damage and anti-glare.  </a:t>
            </a:r>
            <a:endParaRPr lang="en-US" sz="1100" dirty="0" smtClean="0"/>
          </a:p>
        </p:txBody>
      </p:sp>
      <p:sp>
        <p:nvSpPr>
          <p:cNvPr id="47" name="TextBox 46"/>
          <p:cNvSpPr txBox="1"/>
          <p:nvPr/>
        </p:nvSpPr>
        <p:spPr>
          <a:xfrm>
            <a:off x="4419600" y="6858000"/>
            <a:ext cx="220980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100" b="1" dirty="0" smtClean="0">
                <a:solidFill>
                  <a:srgbClr val="00B050"/>
                </a:solidFill>
              </a:rPr>
              <a:t>Powerful Teaching Software </a:t>
            </a:r>
          </a:p>
          <a:p>
            <a:r>
              <a:rPr lang="en-US" sz="1100" dirty="0" smtClean="0"/>
              <a:t>The provided interactive software provide dozens of useful teaching tools for choice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286000" y="6858000"/>
            <a:ext cx="220980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100" b="1" dirty="0" smtClean="0">
                <a:solidFill>
                  <a:srgbClr val="00B050"/>
                </a:solidFill>
              </a:rPr>
              <a:t>Finger Gesture Recognition </a:t>
            </a:r>
          </a:p>
          <a:p>
            <a:r>
              <a:rPr lang="en-US" sz="1100" dirty="0" smtClean="0"/>
              <a:t>Use finger gesture to zoom In, zoom out or erase contents, this make operations more simple 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04800" y="6858000"/>
            <a:ext cx="175260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100" b="1" dirty="0" smtClean="0">
                <a:solidFill>
                  <a:srgbClr val="00B050"/>
                </a:solidFill>
              </a:rPr>
              <a:t>Multi Touch </a:t>
            </a:r>
          </a:p>
          <a:p>
            <a:r>
              <a:rPr lang="en-US" sz="1100" dirty="0" smtClean="0"/>
              <a:t>Multi touch, support finger or opaque object to write 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81000" y="8984159"/>
            <a:ext cx="198120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100" b="1" dirty="0" smtClean="0">
                <a:solidFill>
                  <a:srgbClr val="00B050"/>
                </a:solidFill>
              </a:rPr>
              <a:t>Environment-Friendly</a:t>
            </a:r>
          </a:p>
          <a:p>
            <a:r>
              <a:rPr lang="en-US" sz="1100" dirty="0" smtClean="0"/>
              <a:t>No chalk dust is generated, good for teacher and students’ healthy 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419600" y="8984159"/>
            <a:ext cx="228600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100" b="1" dirty="0" smtClean="0">
                <a:solidFill>
                  <a:srgbClr val="00B050"/>
                </a:solidFill>
              </a:rPr>
              <a:t>Modular Design </a:t>
            </a:r>
          </a:p>
          <a:p>
            <a:r>
              <a:rPr lang="en-US" sz="1100" dirty="0" smtClean="0"/>
              <a:t>Easy for maintenance, problematic PCB boards can be easily pulled out and exchanged   </a:t>
            </a:r>
          </a:p>
        </p:txBody>
      </p:sp>
      <p:pic>
        <p:nvPicPr>
          <p:cNvPr id="1045" name="Picture 21" descr="C:\Users\Administrator\Desktop\未标题-6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267200" y="4724400"/>
            <a:ext cx="2590800" cy="863600"/>
          </a:xfrm>
          <a:prstGeom prst="rect">
            <a:avLst/>
          </a:prstGeom>
          <a:noFill/>
        </p:spPr>
      </p:pic>
      <p:sp>
        <p:nvSpPr>
          <p:cNvPr id="53" name="TextBox 52"/>
          <p:cNvSpPr txBox="1"/>
          <p:nvPr/>
        </p:nvSpPr>
        <p:spPr>
          <a:xfrm>
            <a:off x="3048000" y="4964668"/>
            <a:ext cx="121058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Honored:</a:t>
            </a:r>
            <a:endParaRPr lang="en-US" dirty="0"/>
          </a:p>
        </p:txBody>
      </p:sp>
      <p:pic>
        <p:nvPicPr>
          <p:cNvPr id="29" name="图片 28" descr="IB-90T白板尺寸图2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64776" y="1916540"/>
            <a:ext cx="3962400" cy="2655460"/>
          </a:xfrm>
          <a:prstGeom prst="rect">
            <a:avLst/>
          </a:prstGeom>
          <a:scene3d>
            <a:camera prst="perspectiveFront" fov="3900000">
              <a:rot lat="0" lon="20099985" rev="0"/>
            </a:camera>
            <a:lightRig rig="threePt" dir="t"/>
          </a:scene3d>
        </p:spPr>
      </p:pic>
      <p:pic>
        <p:nvPicPr>
          <p:cNvPr id="25" name="Picture 6" descr="C:\Users\Administrator\Desktop\BROCHURE\PENTRAY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rot="194731">
            <a:off x="1647169" y="4430537"/>
            <a:ext cx="1737960" cy="194746"/>
          </a:xfrm>
          <a:prstGeom prst="rect">
            <a:avLst/>
          </a:prstGeom>
          <a:noFill/>
          <a:scene3d>
            <a:camera prst="perspectiveFront" fov="5400000">
              <a:rot lat="93015" lon="19804696" rev="347818"/>
            </a:camera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1825"/>
            <a:ext cx="6858000" cy="130175"/>
          </a:xfrm>
          <a:prstGeom prst="rect">
            <a:avLst/>
          </a:prstGeom>
          <a:gradFill>
            <a:gsLst>
              <a:gs pos="0">
                <a:srgbClr val="00B050"/>
              </a:gs>
              <a:gs pos="50000">
                <a:srgbClr val="00B050"/>
              </a:gs>
              <a:gs pos="100000">
                <a:schemeClr val="accent3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7543800"/>
            <a:ext cx="6858000" cy="23622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ound Diagonal Corner Rectangle 2"/>
          <p:cNvSpPr/>
          <p:nvPr/>
        </p:nvSpPr>
        <p:spPr>
          <a:xfrm>
            <a:off x="152400" y="7620000"/>
            <a:ext cx="6567488" cy="2025650"/>
          </a:xfrm>
          <a:prstGeom prst="round2DiagRect">
            <a:avLst/>
          </a:prstGeom>
          <a:solidFill>
            <a:schemeClr val="bg1"/>
          </a:solidFill>
          <a:ln>
            <a:solidFill>
              <a:srgbClr val="0070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0" y="7467600"/>
            <a:ext cx="68580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366" name="TextBox 8"/>
          <p:cNvSpPr txBox="1">
            <a:spLocks noChangeArrowheads="1"/>
          </p:cNvSpPr>
          <p:nvPr/>
        </p:nvSpPr>
        <p:spPr bwMode="auto">
          <a:xfrm>
            <a:off x="152400" y="7467600"/>
            <a:ext cx="2565400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Accessories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4" name="TextBox 8"/>
          <p:cNvSpPr txBox="1">
            <a:spLocks noChangeArrowheads="1"/>
          </p:cNvSpPr>
          <p:nvPr/>
        </p:nvSpPr>
        <p:spPr bwMode="auto">
          <a:xfrm>
            <a:off x="304800" y="9220200"/>
            <a:ext cx="6324600" cy="26193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Wall mounts        USB cable        Pens            Pointer      Eraser          Software CD</a:t>
            </a:r>
            <a:endParaRPr lang="en-US" altLang="en-US" sz="11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52400" y="7848600"/>
            <a:ext cx="6567488" cy="0"/>
          </a:xfrm>
          <a:prstGeom prst="line">
            <a:avLst/>
          </a:prstGeom>
          <a:ln w="25400">
            <a:solidFill>
              <a:srgbClr val="0070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79866" y="8194675"/>
            <a:ext cx="929934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16875" y="8153400"/>
            <a:ext cx="8073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>
              <a:rot lat="21599961" lon="21599983" rev="16199972"/>
            </a:camera>
            <a:lightRig rig="threePt" dir="t"/>
          </a:scene3d>
        </p:spPr>
      </p:pic>
      <p:pic>
        <p:nvPicPr>
          <p:cNvPr id="15379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71900" y="8229600"/>
            <a:ext cx="8763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80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9600" y="6551612"/>
            <a:ext cx="5349875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21"/>
          <p:cNvSpPr txBox="1"/>
          <p:nvPr/>
        </p:nvSpPr>
        <p:spPr>
          <a:xfrm>
            <a:off x="304800" y="5738336"/>
            <a:ext cx="62484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Surface Material: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Cold rolled steel surface, anti-damage,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nano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surface, anti-glare, suit for projecting high quality images and inscriptions.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Wick Material: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High density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polyfoam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Back: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Galvanized Steel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Sheet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3" name="Picture 5" descr="C:\Users\Administrator\Desktop\Pointer-low res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429000" y="8001000"/>
            <a:ext cx="76200" cy="1016000"/>
          </a:xfrm>
          <a:prstGeom prst="rect">
            <a:avLst/>
          </a:prstGeom>
          <a:noFill/>
          <a:scene3d>
            <a:camera prst="orthographicFront">
              <a:rot lat="0" lon="0" rev="1200000"/>
            </a:camera>
            <a:lightRig rig="threePt" dir="t"/>
          </a:scene3d>
        </p:spPr>
      </p:pic>
      <p:pic>
        <p:nvPicPr>
          <p:cNvPr id="37" name="Picture 6" descr="C:\Users\Administrator\Desktop\Screw-low res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2000" y="8305800"/>
            <a:ext cx="112870" cy="152399"/>
          </a:xfrm>
          <a:prstGeom prst="rect">
            <a:avLst/>
          </a:prstGeom>
          <a:noFill/>
        </p:spPr>
      </p:pic>
      <p:pic>
        <p:nvPicPr>
          <p:cNvPr id="2056" name="Picture 8" descr="C:\Users\Administrator\Desktop\CD-low res.pn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800600" y="8153400"/>
            <a:ext cx="1016000" cy="762000"/>
          </a:xfrm>
          <a:prstGeom prst="rect">
            <a:avLst/>
          </a:prstGeom>
          <a:noFill/>
        </p:spPr>
      </p:pic>
      <p:pic>
        <p:nvPicPr>
          <p:cNvPr id="2057" name="Picture 9" descr="C:\Users\Administrator\Desktop\bracket 1 low-re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7200" y="8229600"/>
            <a:ext cx="337328" cy="533400"/>
          </a:xfrm>
          <a:prstGeom prst="rect">
            <a:avLst/>
          </a:prstGeom>
          <a:noFill/>
        </p:spPr>
      </p:pic>
      <p:pic>
        <p:nvPicPr>
          <p:cNvPr id="2058" name="Picture 10" descr="C:\Users\Administrator\Desktop\Explosion Screw-low res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914400" y="8305800"/>
            <a:ext cx="76200" cy="401637"/>
          </a:xfrm>
          <a:prstGeom prst="rect">
            <a:avLst/>
          </a:prstGeom>
          <a:noFill/>
          <a:scene3d>
            <a:camera prst="orthographicFront">
              <a:rot lat="0" lon="0" rev="17400000"/>
            </a:camera>
            <a:lightRig rig="threePt" dir="t"/>
          </a:scene3d>
        </p:spPr>
      </p:pic>
      <p:pic>
        <p:nvPicPr>
          <p:cNvPr id="2059" name="Picture 11" descr="C:\Users\Administrator\Desktop\胶塞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38200" y="8686800"/>
            <a:ext cx="69797" cy="228600"/>
          </a:xfrm>
          <a:prstGeom prst="rect">
            <a:avLst/>
          </a:prstGeom>
          <a:noFill/>
        </p:spPr>
      </p:pic>
      <p:pic>
        <p:nvPicPr>
          <p:cNvPr id="2060" name="Picture 12" descr="C:\Users\Administrator\Desktop\Screw-small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85800" y="8686800"/>
            <a:ext cx="76200" cy="343146"/>
          </a:xfrm>
          <a:prstGeom prst="rect">
            <a:avLst/>
          </a:prstGeom>
          <a:noFill/>
        </p:spPr>
      </p:pic>
      <p:sp>
        <p:nvSpPr>
          <p:cNvPr id="43" name="TextBox 42"/>
          <p:cNvSpPr txBox="1"/>
          <p:nvPr/>
        </p:nvSpPr>
        <p:spPr>
          <a:xfrm>
            <a:off x="838200" y="8915400"/>
            <a:ext cx="375424" cy="24622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1000" b="1" dirty="0" smtClean="0"/>
              <a:t>X 4</a:t>
            </a:r>
            <a:endParaRPr lang="en-US" sz="10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165340" y="838200"/>
            <a:ext cx="2286000" cy="1277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404040"/>
                </a:solidFill>
              </a:rPr>
              <a:t>8</a:t>
            </a:r>
            <a:r>
              <a:rPr lang="en-US" altLang="zh-CN" sz="1100" b="1" dirty="0" smtClean="0">
                <a:solidFill>
                  <a:srgbClr val="404040"/>
                </a:solidFill>
              </a:rPr>
              <a:t>9</a:t>
            </a:r>
            <a:r>
              <a:rPr lang="en-US" sz="1100" b="1" dirty="0" smtClean="0">
                <a:solidFill>
                  <a:srgbClr val="404040"/>
                </a:solidFill>
              </a:rPr>
              <a:t>” </a:t>
            </a:r>
            <a:r>
              <a:rPr lang="en-US" sz="1100" b="1" dirty="0">
                <a:solidFill>
                  <a:srgbClr val="404040"/>
                </a:solidFill>
              </a:rPr>
              <a:t>4:3 Interactive Whiteboard</a:t>
            </a:r>
          </a:p>
          <a:p>
            <a:r>
              <a:rPr lang="en-US" sz="1100" b="1" dirty="0" smtClean="0">
                <a:solidFill>
                  <a:srgbClr val="00B050"/>
                </a:solidFill>
              </a:rPr>
              <a:t>IB-8</a:t>
            </a:r>
            <a:r>
              <a:rPr lang="en-US" altLang="zh-CN" sz="1100" b="1" dirty="0">
                <a:solidFill>
                  <a:srgbClr val="00B050"/>
                </a:solidFill>
              </a:rPr>
              <a:t>9</a:t>
            </a:r>
            <a:r>
              <a:rPr lang="en-US" altLang="zh-CN" sz="1100" b="1" dirty="0" smtClean="0">
                <a:solidFill>
                  <a:srgbClr val="00B050"/>
                </a:solidFill>
              </a:rPr>
              <a:t>T </a:t>
            </a:r>
            <a:endParaRPr lang="en-US" sz="1100" b="1" dirty="0" smtClean="0">
              <a:solidFill>
                <a:srgbClr val="00B050"/>
              </a:solidFill>
            </a:endParaRPr>
          </a:p>
          <a:p>
            <a:r>
              <a:rPr lang="en-US" sz="1100" dirty="0" smtClean="0">
                <a:solidFill>
                  <a:srgbClr val="404040"/>
                </a:solidFill>
              </a:rPr>
              <a:t>Total </a:t>
            </a:r>
            <a:r>
              <a:rPr lang="en-US" sz="1100" dirty="0">
                <a:solidFill>
                  <a:srgbClr val="404040"/>
                </a:solidFill>
              </a:rPr>
              <a:t>Area Size: </a:t>
            </a:r>
            <a:r>
              <a:rPr lang="en-US" sz="1100" dirty="0" smtClean="0">
                <a:solidFill>
                  <a:srgbClr val="404040"/>
                </a:solidFill>
              </a:rPr>
              <a:t>1</a:t>
            </a:r>
            <a:r>
              <a:rPr lang="en-US" altLang="zh-CN" sz="1100" dirty="0" smtClean="0">
                <a:solidFill>
                  <a:srgbClr val="404040"/>
                </a:solidFill>
              </a:rPr>
              <a:t>80</a:t>
            </a:r>
            <a:r>
              <a:rPr lang="en-US" sz="1100" dirty="0" smtClean="0">
                <a:solidFill>
                  <a:srgbClr val="404040"/>
                </a:solidFill>
              </a:rPr>
              <a:t>7x 1</a:t>
            </a:r>
            <a:r>
              <a:rPr lang="en-US" altLang="zh-CN" sz="1100" dirty="0" smtClean="0">
                <a:solidFill>
                  <a:srgbClr val="404040"/>
                </a:solidFill>
              </a:rPr>
              <a:t>366</a:t>
            </a:r>
            <a:r>
              <a:rPr lang="en-US" sz="1100" dirty="0" smtClean="0">
                <a:solidFill>
                  <a:srgbClr val="404040"/>
                </a:solidFill>
              </a:rPr>
              <a:t>mm </a:t>
            </a:r>
          </a:p>
          <a:p>
            <a:r>
              <a:rPr lang="en-US" sz="1100" dirty="0">
                <a:solidFill>
                  <a:srgbClr val="404040"/>
                </a:solidFill>
              </a:rPr>
              <a:t> </a:t>
            </a:r>
            <a:r>
              <a:rPr lang="en-US" sz="1100" dirty="0" smtClean="0">
                <a:solidFill>
                  <a:srgbClr val="404040"/>
                </a:solidFill>
              </a:rPr>
              <a:t>Active </a:t>
            </a:r>
            <a:r>
              <a:rPr lang="en-US" sz="1100" dirty="0">
                <a:solidFill>
                  <a:srgbClr val="404040"/>
                </a:solidFill>
              </a:rPr>
              <a:t>Size: </a:t>
            </a:r>
            <a:r>
              <a:rPr lang="en-US" sz="1100" dirty="0" smtClean="0">
                <a:solidFill>
                  <a:srgbClr val="404040"/>
                </a:solidFill>
              </a:rPr>
              <a:t>1742 </a:t>
            </a:r>
            <a:r>
              <a:rPr lang="en-US" sz="1100" dirty="0">
                <a:solidFill>
                  <a:srgbClr val="404040"/>
                </a:solidFill>
              </a:rPr>
              <a:t>x </a:t>
            </a:r>
            <a:r>
              <a:rPr lang="en-US" sz="1100" dirty="0" smtClean="0">
                <a:solidFill>
                  <a:srgbClr val="404040"/>
                </a:solidFill>
              </a:rPr>
              <a:t>1302 </a:t>
            </a:r>
            <a:r>
              <a:rPr lang="en-US" sz="1100" dirty="0">
                <a:solidFill>
                  <a:srgbClr val="404040"/>
                </a:solidFill>
              </a:rPr>
              <a:t>mm </a:t>
            </a:r>
            <a:endParaRPr lang="en-US" sz="1100" dirty="0" smtClean="0">
              <a:solidFill>
                <a:srgbClr val="404040"/>
              </a:solidFill>
            </a:endParaRPr>
          </a:p>
          <a:p>
            <a:r>
              <a:rPr lang="en-US" sz="1100" dirty="0" smtClean="0">
                <a:solidFill>
                  <a:srgbClr val="404040"/>
                </a:solidFill>
              </a:rPr>
              <a:t>Total Area Diagonal </a:t>
            </a:r>
            <a:r>
              <a:rPr lang="en-US" sz="1100" dirty="0">
                <a:solidFill>
                  <a:srgbClr val="404040"/>
                </a:solidFill>
              </a:rPr>
              <a:t>Size: </a:t>
            </a:r>
            <a:r>
              <a:rPr lang="en-US" sz="1100" dirty="0" smtClean="0">
                <a:solidFill>
                  <a:srgbClr val="404040"/>
                </a:solidFill>
              </a:rPr>
              <a:t>89.2” </a:t>
            </a:r>
          </a:p>
          <a:p>
            <a:r>
              <a:rPr lang="en-US" sz="1100" dirty="0" smtClean="0">
                <a:solidFill>
                  <a:srgbClr val="404040"/>
                </a:solidFill>
              </a:rPr>
              <a:t> Active Diagonal Size: 85.4” </a:t>
            </a:r>
            <a:endParaRPr lang="en-US" sz="1100" dirty="0">
              <a:solidFill>
                <a:srgbClr val="404040"/>
              </a:solidFill>
            </a:endParaRPr>
          </a:p>
          <a:p>
            <a:r>
              <a:rPr lang="en-US" sz="1100" dirty="0" smtClean="0">
                <a:solidFill>
                  <a:srgbClr val="404040"/>
                </a:solidFill>
              </a:rPr>
              <a:t> Aspect </a:t>
            </a:r>
            <a:r>
              <a:rPr lang="en-US" sz="1100" dirty="0">
                <a:solidFill>
                  <a:srgbClr val="404040"/>
                </a:solidFill>
              </a:rPr>
              <a:t>Ratio:  4:3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2083941"/>
            <a:ext cx="5638800" cy="3681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20078" y="750887"/>
            <a:ext cx="6869113" cy="9155113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50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09361180"/>
              </p:ext>
            </p:extLst>
          </p:nvPr>
        </p:nvGraphicFramePr>
        <p:xfrm>
          <a:off x="285728" y="1595414"/>
          <a:ext cx="6080760" cy="53371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1680"/>
                <a:gridCol w="406908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Hardware Special Features</a:t>
                      </a:r>
                      <a:endParaRPr lang="en-US" sz="11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701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Gesture recognition</a:t>
                      </a:r>
                      <a:endParaRPr lang="en-US" sz="11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7013">
                        <a:alpha val="52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smtClean="0">
                          <a:effectLst/>
                        </a:rPr>
                        <a:t>Technology</a:t>
                      </a:r>
                      <a:endParaRPr lang="en-US" sz="1100" dirty="0" smtClean="0">
                        <a:solidFill>
                          <a:srgbClr val="365F9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701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</a:rPr>
                        <a:t>Infrared</a:t>
                      </a:r>
                    </a:p>
                  </a:txBody>
                  <a:tcPr marL="68580" marR="68580" marT="0" marB="0">
                    <a:solidFill>
                      <a:srgbClr val="007013">
                        <a:alpha val="52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Calibration</a:t>
                      </a:r>
                      <a:endParaRPr lang="en-US" sz="11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00701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</a:rPr>
                        <a:t>4 points, 9 points</a:t>
                      </a:r>
                      <a:endParaRPr lang="en-US" sz="1200" baseline="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rgbClr val="007013">
                        <a:alpha val="52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100" dirty="0" smtClean="0">
                          <a:effectLst/>
                        </a:rPr>
                        <a:t>Touch</a:t>
                      </a:r>
                      <a:r>
                        <a:rPr lang="en-US" sz="1100" baseline="0" dirty="0" smtClean="0">
                          <a:effectLst/>
                        </a:rPr>
                        <a:t> Point </a:t>
                      </a:r>
                      <a:endParaRPr lang="en-US" sz="1050" dirty="0" smtClean="0">
                        <a:solidFill>
                          <a:srgbClr val="365F9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701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</a:rPr>
                        <a:t>10 touch  </a:t>
                      </a:r>
                    </a:p>
                  </a:txBody>
                  <a:tcPr marL="68580" marR="68580" marT="0" marB="0">
                    <a:solidFill>
                      <a:srgbClr val="007013">
                        <a:alpha val="52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smtClean="0">
                          <a:effectLst/>
                        </a:rPr>
                        <a:t>Cursor Speed</a:t>
                      </a:r>
                      <a:endParaRPr lang="en-US" sz="1100" dirty="0" smtClean="0">
                        <a:solidFill>
                          <a:srgbClr val="365F9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701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</a:rPr>
                        <a:t>180 dot/s</a:t>
                      </a:r>
                    </a:p>
                  </a:txBody>
                  <a:tcPr marL="68580" marR="68580" marT="0" marB="0">
                    <a:solidFill>
                      <a:srgbClr val="007013">
                        <a:alpha val="52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Display ratio</a:t>
                      </a:r>
                    </a:p>
                  </a:txBody>
                  <a:tcPr marL="68580" marR="68580" marT="0" marB="0">
                    <a:solidFill>
                      <a:srgbClr val="00701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</a:rPr>
                        <a:t>4:3</a:t>
                      </a:r>
                    </a:p>
                  </a:txBody>
                  <a:tcPr marL="68580" marR="68580" marT="0" marB="0">
                    <a:solidFill>
                      <a:srgbClr val="007013">
                        <a:alpha val="52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Resolution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en-US" sz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701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32768 x 32768</a:t>
                      </a:r>
                    </a:p>
                  </a:txBody>
                  <a:tcPr marL="68580" marR="68580" marT="0" marB="0">
                    <a:solidFill>
                      <a:srgbClr val="007013">
                        <a:alpha val="52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Positioning Accuracy</a:t>
                      </a:r>
                    </a:p>
                  </a:txBody>
                  <a:tcPr marL="68580" marR="68580" marT="0" marB="0">
                    <a:solidFill>
                      <a:srgbClr val="00701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</a:rPr>
                        <a:t>&lt;2mm</a:t>
                      </a:r>
                    </a:p>
                  </a:txBody>
                  <a:tcPr marL="68580" marR="68580" marT="0" marB="0">
                    <a:solidFill>
                      <a:srgbClr val="007013">
                        <a:alpha val="52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Connecting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Port</a:t>
                      </a:r>
                      <a:endParaRPr lang="en-US" sz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701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</a:rPr>
                        <a:t>USB 2.0  USB 1.1  USB 3.0</a:t>
                      </a:r>
                    </a:p>
                  </a:txBody>
                  <a:tcPr marL="68580" marR="68580" marT="0" marB="0">
                    <a:solidFill>
                      <a:srgbClr val="007013">
                        <a:alpha val="52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Response rate</a:t>
                      </a:r>
                    </a:p>
                  </a:txBody>
                  <a:tcPr marL="68580" marR="68580" marT="0" marB="0">
                    <a:solidFill>
                      <a:srgbClr val="00701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less than 6 milliseconds</a:t>
                      </a:r>
                    </a:p>
                  </a:txBody>
                  <a:tcPr marL="68580" marR="68580" marT="0" marB="0">
                    <a:solidFill>
                      <a:srgbClr val="007013">
                        <a:alpha val="52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Protection against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noise</a:t>
                      </a:r>
                      <a:endParaRPr lang="en-US" sz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701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subject to AD/ magnetic interference.</a:t>
                      </a:r>
                      <a:endParaRPr lang="en-US" sz="12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007013">
                        <a:alpha val="52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Interactive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tray</a:t>
                      </a:r>
                      <a:endParaRPr lang="en-US" sz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701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interactive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tray with pockets for markers 4 colors and eraser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determine the color of the raised marker. Have the ability to simultaneous use of markers of different colors. Software with self-diagnosis function of the infrared field. Plug &amp; Play</a:t>
                      </a:r>
                      <a:endParaRPr lang="zh-CN" altLang="en-US" sz="12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LED indicator.</a:t>
                      </a:r>
                      <a:endParaRPr lang="en-US" sz="12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007013">
                        <a:alpha val="52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View Angle</a:t>
                      </a:r>
                    </a:p>
                  </a:txBody>
                  <a:tcPr marL="68580" marR="68580" marT="0" marB="0">
                    <a:solidFill>
                      <a:srgbClr val="00701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</a:rPr>
                        <a:t> Horizontal 170°, vertical 160°</a:t>
                      </a:r>
                    </a:p>
                  </a:txBody>
                  <a:tcPr marL="68580" marR="68580" marT="0" marB="0">
                    <a:solidFill>
                      <a:srgbClr val="007013">
                        <a:alpha val="52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Operating System</a:t>
                      </a:r>
                    </a:p>
                  </a:txBody>
                  <a:tcPr marL="68580" marR="68580" marT="0" marB="0">
                    <a:solidFill>
                      <a:srgbClr val="00701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</a:rPr>
                        <a:t>Windows 2000, Windows XP, Windows Vista, Windows 7, Windows 8.1,Windows 10, Linux, Mac, Android </a:t>
                      </a:r>
                    </a:p>
                  </a:txBody>
                  <a:tcPr marL="68580" marR="68580" marT="0" marB="0">
                    <a:solidFill>
                      <a:srgbClr val="007013">
                        <a:alpha val="52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Connection</a:t>
                      </a:r>
                      <a:endParaRPr lang="en-US" sz="12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701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</a:rPr>
                        <a:t>USB cable, wireless module (optional)</a:t>
                      </a:r>
                      <a:endParaRPr lang="en-US" sz="1200" baseline="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rgbClr val="007013">
                        <a:alpha val="52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Power Supply</a:t>
                      </a:r>
                      <a:endParaRPr lang="en-US" sz="11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701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USB power supply </a:t>
                      </a:r>
                      <a:r>
                        <a:rPr lang="en-US" sz="1200" baseline="0" dirty="0" smtClean="0">
                          <a:effectLst/>
                        </a:rPr>
                        <a:t> DC 4.6V- 5.0V &lt;1W ( 100mA at 5V)</a:t>
                      </a:r>
                    </a:p>
                  </a:txBody>
                  <a:tcPr marL="68580" marR="68580" marT="0" marB="0">
                    <a:solidFill>
                      <a:srgbClr val="007013">
                        <a:alpha val="52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Working</a:t>
                      </a:r>
                      <a:r>
                        <a:rPr lang="en-US" sz="1200" baseline="0" dirty="0" smtClean="0">
                          <a:effectLst/>
                        </a:rPr>
                        <a:t> Condition</a:t>
                      </a:r>
                      <a:endParaRPr lang="en-US" sz="11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701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Indoor</a:t>
                      </a:r>
                      <a:r>
                        <a:rPr lang="en-US" sz="1200" baseline="0" dirty="0" smtClean="0">
                          <a:effectLst/>
                        </a:rPr>
                        <a:t> or Outdoor</a:t>
                      </a:r>
                      <a:endParaRPr lang="en-US" sz="11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7013">
                        <a:alpha val="52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Storage</a:t>
                      </a:r>
                      <a:endParaRPr lang="en-US" sz="11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701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Temperature: </a:t>
                      </a:r>
                      <a:r>
                        <a:rPr lang="en-US" sz="1200" dirty="0" smtClean="0">
                          <a:effectLst/>
                        </a:rPr>
                        <a:t>-</a:t>
                      </a:r>
                      <a:r>
                        <a:rPr lang="en-US" sz="1100" dirty="0" smtClean="0">
                          <a:effectLst/>
                        </a:rPr>
                        <a:t>30°C~60°C  </a:t>
                      </a:r>
                      <a:r>
                        <a:rPr lang="en-US" sz="1100" dirty="0">
                          <a:effectLst/>
                        </a:rPr>
                        <a:t>Humidity: 0%~95%</a:t>
                      </a:r>
                      <a:endParaRPr lang="en-US" sz="11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7013">
                        <a:alpha val="52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Operation</a:t>
                      </a:r>
                      <a:endParaRPr lang="en-US" sz="11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701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Temperature</a:t>
                      </a:r>
                      <a:r>
                        <a:rPr lang="en-US" sz="1200" dirty="0" smtClean="0">
                          <a:effectLst/>
                        </a:rPr>
                        <a:t>: </a:t>
                      </a:r>
                      <a:r>
                        <a:rPr lang="en-US" sz="1100" dirty="0" smtClean="0">
                          <a:effectLst/>
                        </a:rPr>
                        <a:t>-10°C~45°C     </a:t>
                      </a:r>
                      <a:r>
                        <a:rPr lang="en-US" sz="1100" dirty="0">
                          <a:effectLst/>
                        </a:rPr>
                        <a:t>Humidity: </a:t>
                      </a:r>
                      <a:r>
                        <a:rPr lang="en-US" sz="1100" dirty="0" smtClean="0">
                          <a:effectLst/>
                        </a:rPr>
                        <a:t>10%~90%</a:t>
                      </a:r>
                      <a:endParaRPr lang="en-US" sz="11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7013">
                        <a:alpha val="52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Installation</a:t>
                      </a:r>
                      <a:endParaRPr lang="en-US" sz="11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701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Wall </a:t>
                      </a:r>
                      <a:r>
                        <a:rPr lang="en-US" sz="1200" dirty="0" smtClean="0">
                          <a:effectLst/>
                        </a:rPr>
                        <a:t>mounted, </a:t>
                      </a:r>
                      <a:r>
                        <a:rPr lang="en-US" sz="1200" dirty="0">
                          <a:effectLst/>
                        </a:rPr>
                        <a:t>cabinets, </a:t>
                      </a:r>
                      <a:r>
                        <a:rPr lang="en-US" sz="1200" dirty="0" smtClean="0">
                          <a:effectLst/>
                        </a:rPr>
                        <a:t>mobile</a:t>
                      </a:r>
                      <a:r>
                        <a:rPr lang="en-US" sz="1200" baseline="0" dirty="0" smtClean="0">
                          <a:effectLst/>
                        </a:rPr>
                        <a:t> stand (optional) </a:t>
                      </a:r>
                      <a:endParaRPr lang="en-US" sz="11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7013">
                        <a:alpha val="52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28604" y="1023910"/>
            <a:ext cx="36576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TECHNICAL SPECIFICATIONS</a:t>
            </a:r>
            <a:endParaRPr lang="en-US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7166" y="7096140"/>
            <a:ext cx="36576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PHYSICAL SPECIFICATIONS</a:t>
            </a:r>
            <a:endParaRPr lang="en-US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Group 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75041672"/>
              </p:ext>
            </p:extLst>
          </p:nvPr>
        </p:nvGraphicFramePr>
        <p:xfrm>
          <a:off x="285728" y="7524768"/>
          <a:ext cx="6080124" cy="1758696"/>
        </p:xfrm>
        <a:graphic>
          <a:graphicData uri="http://schemas.openxmlformats.org/drawingml/2006/table">
            <a:tbl>
              <a:tblPr/>
              <a:tblGrid>
                <a:gridCol w="2000264"/>
                <a:gridCol w="4079860"/>
              </a:tblGrid>
              <a:tr h="286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Model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1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IB-89T 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13">
                        <a:alpha val="52156"/>
                      </a:srgbClr>
                    </a:solidFill>
                  </a:tcPr>
                </a:tc>
              </a:tr>
              <a:tr h="9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Overall Size (mm)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1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Arial" charset="0"/>
                        </a:rPr>
                        <a:t>1807x 1366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13">
                        <a:alpha val="52156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Overall Diagonal 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(inch)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1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Arial" charset="0"/>
                        </a:rPr>
                        <a:t>89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13">
                        <a:alpha val="52156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Aspect Ratio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1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4:3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13">
                        <a:alpha val="52156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Board Weight (kg)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1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13">
                        <a:alpha val="52156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Gross Weight (kg)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1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0"/>
                          <a:cs typeface="Times New Roman" pitchFamily="18" charset="0"/>
                        </a:rPr>
                        <a:t>36</a:t>
                      </a:r>
                      <a:endParaRPr kumimoji="0" lang="zh-CN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13">
                        <a:alpha val="52156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Product Dimension (mm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)</a:t>
                      </a:r>
                      <a:endParaRPr kumimoji="0" lang="en-US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1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Arial" charset="0"/>
                        </a:rPr>
                        <a:t>1807x 1366 x </a:t>
                      </a: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Arial" charset="0"/>
                        </a:rPr>
                        <a:t>34mm 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13">
                        <a:alpha val="52156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Packed Size (mm)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1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1927 x 1485 x 90 mm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13">
                        <a:alpha val="52156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604" y="809596"/>
            <a:ext cx="36576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SOFTWARE FUNCTIONS</a:t>
            </a:r>
            <a:endParaRPr lang="en-US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Group 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75041672"/>
              </p:ext>
            </p:extLst>
          </p:nvPr>
        </p:nvGraphicFramePr>
        <p:xfrm>
          <a:off x="428604" y="1238224"/>
          <a:ext cx="6080124" cy="6053201"/>
        </p:xfrm>
        <a:graphic>
          <a:graphicData uri="http://schemas.openxmlformats.org/drawingml/2006/table">
            <a:tbl>
              <a:tblPr/>
              <a:tblGrid>
                <a:gridCol w="2000264"/>
                <a:gridCol w="4079860"/>
              </a:tblGrid>
              <a:tr h="286512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1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IB-89T 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13">
                        <a:alpha val="52156"/>
                      </a:srgbClr>
                    </a:solidFill>
                  </a:tcPr>
                </a:tc>
              </a:tr>
              <a:tr h="9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Modes of operation</a:t>
                      </a:r>
                      <a:endParaRPr kumimoji="0" lang="zh-CN" alt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1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Arial" charset="0"/>
                        </a:rPr>
                        <a:t>control (mouse), abstract, full screen, a window and a transparent layer. Preparation and preservation of lessons: Virtual instruments for precise operations: Guarantee at least 3 years </a:t>
                      </a:r>
                      <a:endParaRPr kumimoji="0" lang="zh-CN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13">
                        <a:alpha val="52156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Preparation and preservation of lessons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1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Arial" charset="0"/>
                        </a:rPr>
                        <a:t>rotating, moving and resizing objects, including adding comments and snapshots of the screen; progressive playback actions on objects; automatic recognition and optimization of geometric shapes and polygons; add hyperlinks to objects; giving transparency of objects; inserting patterns and images in the background and use; organization of pages; gallery; Move objects from page to page, or from one application to another; attachment files; saving files in various formats (e.g., PDF or HTML); saving pages as a separate image files (</a:t>
                      </a:r>
                      <a:r>
                        <a:rPr kumimoji="0" lang="en-US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Arial" charset="0"/>
                        </a:rPr>
                        <a:t>eg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Arial" charset="0"/>
                        </a:rPr>
                        <a:t>, JPEG or GIF); mesh configuration page; insert animation files from the gallery, and add their own files; a wide variety of drawing tools that differ by connection type, style, letters, type, dashed lines, etc .; Showing information with the effects of imposing shadows and lighting. The curtain, spotlight, magnifier to increase the individual sites. Access to most applications through a software control panel. Floating instruments. 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13">
                        <a:alpha val="52156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Virtual instruments for precise operations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1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Arial" charset="0"/>
                        </a:rPr>
                        <a:t>a compass, a triangle, a ruler and protractor. Enter text with the on-screen keyboard. Automatic export to Office formats, on the web sending by email. Setting palette. The program supports the ability to play different files at the same time. Software support </a:t>
                      </a:r>
                      <a:r>
                        <a:rPr kumimoji="0" lang="en-US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Arial" charset="0"/>
                        </a:rPr>
                        <a:t>multivideo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Arial" charset="0"/>
                        </a:rPr>
                        <a:t> lets you play in different threads and freely adjust them. The window size can be changed by moving the cursor around the screen. To make full screen, double-click on it. During video playback, you can use the notes on the screen. 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13">
                        <a:alpha val="52156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Group 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75041672"/>
              </p:ext>
            </p:extLst>
          </p:nvPr>
        </p:nvGraphicFramePr>
        <p:xfrm>
          <a:off x="428604" y="7524768"/>
          <a:ext cx="6080124" cy="210312"/>
        </p:xfrm>
        <a:graphic>
          <a:graphicData uri="http://schemas.openxmlformats.org/drawingml/2006/table">
            <a:tbl>
              <a:tblPr/>
              <a:tblGrid>
                <a:gridCol w="2000264"/>
                <a:gridCol w="4079860"/>
              </a:tblGrid>
              <a:tr h="9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Arial" charset="0"/>
                        </a:rPr>
                        <a:t>Warranty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1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Arial" charset="0"/>
                        </a:rPr>
                        <a:t>3 years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13">
                        <a:alpha val="52156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769</Words>
  <Application>Microsoft Office PowerPoint</Application>
  <PresentationFormat>A4 纸张(210x297 毫米)</PresentationFormat>
  <Paragraphs>103</Paragraphs>
  <Slides>4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Theme</vt:lpstr>
      <vt:lpstr>幻灯片 1</vt:lpstr>
      <vt:lpstr>幻灯片 2</vt:lpstr>
      <vt:lpstr>幻灯片 3</vt:lpstr>
      <vt:lpstr>幻灯片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sb wheeeeeeeeeeeeeeeeeeeeeeee</dc:creator>
  <cp:lastModifiedBy>Sky123.Org</cp:lastModifiedBy>
  <cp:revision>306</cp:revision>
  <dcterms:created xsi:type="dcterms:W3CDTF">2013-12-31T03:54:00Z</dcterms:created>
  <dcterms:modified xsi:type="dcterms:W3CDTF">2016-08-24T16:31:35Z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2052-10.1.0.5777</vt:lpwstr>
  </property>
</Properties>
</file>